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2" r:id="rId4"/>
    <p:sldId id="263" r:id="rId5"/>
    <p:sldId id="265" r:id="rId6"/>
    <p:sldId id="267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6870" autoAdjust="0"/>
    <p:restoredTop sz="86369" autoAdjust="0"/>
  </p:normalViewPr>
  <p:slideViewPr>
    <p:cSldViewPr snapToGrid="0">
      <p:cViewPr>
        <p:scale>
          <a:sx n="50" d="100"/>
          <a:sy n="50" d="100"/>
        </p:scale>
        <p:origin x="240" y="276"/>
      </p:cViewPr>
      <p:guideLst/>
    </p:cSldViewPr>
  </p:slideViewPr>
  <p:outlineViewPr>
    <p:cViewPr>
      <p:scale>
        <a:sx n="33" d="100"/>
        <a:sy n="33" d="100"/>
      </p:scale>
      <p:origin x="0" y="-30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61249-7A04-401C-8674-9C08F04A729A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2DF33-877E-4FF6-A874-8C3BF0560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950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2DF33-877E-4FF6-A874-8C3BF056068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490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2DF33-877E-4FF6-A874-8C3BF056068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665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987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354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321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39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51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907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530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15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920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053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387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C9BF7-1647-4F35-AD7A-944B2B948BA5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22486-3A87-4413-B0D9-AF8F669BA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59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i.eclipse.org/gemoc" TargetMode="External"/><Relationship Id="rId5" Type="http://schemas.openxmlformats.org/officeDocument/2006/relationships/hyperlink" Target="http://github.com/eclipse/gemoc-studio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hyperlink" Target="http://ci.eclipse.org/gemo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ithub.com/eclipse/gemoc-studio*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github.com/gemoc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eclipse/gemoc-studio/wiki/External-contributor-memo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ci.eclipse.org/gemo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ithub.com/eclipse/gemoc-studio*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clipse/gemoc-studio/wiki/External-contributor-mem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Workflow for contributions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20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1" y="2152920"/>
            <a:ext cx="350687" cy="350687"/>
          </a:xfrm>
          <a:prstGeom prst="rect">
            <a:avLst/>
          </a:prstGeom>
        </p:spPr>
      </p:pic>
      <p:pic>
        <p:nvPicPr>
          <p:cNvPr id="92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032" y="6365307"/>
            <a:ext cx="350687" cy="350687"/>
          </a:xfrm>
          <a:prstGeom prst="rect">
            <a:avLst/>
          </a:prstGeom>
        </p:spPr>
      </p:pic>
      <p:pic>
        <p:nvPicPr>
          <p:cNvPr id="91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007" y="6356016"/>
            <a:ext cx="350687" cy="350687"/>
          </a:xfrm>
          <a:prstGeom prst="rect">
            <a:avLst/>
          </a:prstGeom>
        </p:spPr>
      </p:pic>
      <p:pic>
        <p:nvPicPr>
          <p:cNvPr id="89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46" y="2925112"/>
            <a:ext cx="350687" cy="35068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Workflow for Eclipse </a:t>
            </a:r>
            <a:r>
              <a:rPr lang="fr-FR" dirty="0" err="1" smtClean="0"/>
              <a:t>offical</a:t>
            </a:r>
            <a:r>
              <a:rPr lang="fr-FR" dirty="0" smtClean="0"/>
              <a:t> </a:t>
            </a:r>
            <a:r>
              <a:rPr lang="fr-FR" dirty="0" err="1" smtClean="0"/>
              <a:t>commiter's</a:t>
            </a:r>
            <a:r>
              <a:rPr lang="fr-FR" dirty="0" smtClean="0"/>
              <a:t> contributions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77" y="3633902"/>
            <a:ext cx="350687" cy="350687"/>
          </a:xfrm>
        </p:spPr>
      </p:pic>
      <p:sp>
        <p:nvSpPr>
          <p:cNvPr id="6" name="AutoShape 4" descr="Résultat de recherche d'images pour &quot;github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942" y="2024944"/>
            <a:ext cx="310608" cy="31060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21653" y="1590296"/>
            <a:ext cx="2650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Official / </a:t>
            </a:r>
            <a:r>
              <a:rPr lang="fr-FR" dirty="0" err="1" smtClean="0"/>
              <a:t>hosted</a:t>
            </a:r>
            <a:r>
              <a:rPr lang="fr-FR" dirty="0" smtClean="0"/>
              <a:t> by Eclipse</a:t>
            </a:r>
            <a:endParaRPr lang="fr-FR" dirty="0"/>
          </a:p>
        </p:txBody>
      </p:sp>
      <p:sp>
        <p:nvSpPr>
          <p:cNvPr id="14" name="Cylindre 13"/>
          <p:cNvSpPr/>
          <p:nvPr/>
        </p:nvSpPr>
        <p:spPr>
          <a:xfrm>
            <a:off x="1631577" y="3574363"/>
            <a:ext cx="986117" cy="59167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Master</a:t>
            </a:r>
            <a:endParaRPr lang="fr-FR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51" y="2555780"/>
            <a:ext cx="682792" cy="68279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416753" y="1915999"/>
            <a:ext cx="6126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hlinkClick r:id="rId5"/>
              </a:rPr>
              <a:t>http://github.com/eclipse/gemoc-studio</a:t>
            </a:r>
            <a:r>
              <a:rPr lang="fr-FR" dirty="0" smtClean="0"/>
              <a:t> *</a:t>
            </a:r>
          </a:p>
          <a:p>
            <a:r>
              <a:rPr lang="fr-FR" dirty="0" err="1" smtClean="0"/>
              <a:t>Ie</a:t>
            </a:r>
            <a:r>
              <a:rPr lang="fr-FR" dirty="0" smtClean="0"/>
              <a:t>. </a:t>
            </a:r>
            <a:r>
              <a:rPr lang="fr-FR" dirty="0" err="1" smtClean="0"/>
              <a:t>Currently</a:t>
            </a:r>
            <a:r>
              <a:rPr lang="fr-FR" dirty="0"/>
              <a:t>:</a:t>
            </a:r>
            <a:r>
              <a:rPr lang="fr-FR" dirty="0" smtClean="0"/>
              <a:t> </a:t>
            </a:r>
            <a:r>
              <a:rPr lang="fr-FR" dirty="0" err="1" smtClean="0"/>
              <a:t>gemoc</a:t>
            </a:r>
            <a:r>
              <a:rPr lang="fr-FR" dirty="0" smtClean="0"/>
              <a:t>-studio and </a:t>
            </a:r>
            <a:r>
              <a:rPr lang="fr-FR" dirty="0" err="1" smtClean="0"/>
              <a:t>gemoc</a:t>
            </a:r>
            <a:r>
              <a:rPr lang="fr-FR" dirty="0" smtClean="0"/>
              <a:t>-studio-</a:t>
            </a:r>
            <a:r>
              <a:rPr lang="fr-FR" dirty="0" err="1" smtClean="0"/>
              <a:t>modeldebugging</a:t>
            </a:r>
            <a:endParaRPr lang="fr-FR" dirty="0" smtClean="0"/>
          </a:p>
        </p:txBody>
      </p:sp>
      <p:sp>
        <p:nvSpPr>
          <p:cNvPr id="21" name="ZoneTexte 20"/>
          <p:cNvSpPr txBox="1"/>
          <p:nvPr/>
        </p:nvSpPr>
        <p:spPr>
          <a:xfrm>
            <a:off x="406108" y="2529109"/>
            <a:ext cx="275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hlinkClick r:id="rId6"/>
              </a:rPr>
              <a:t>http://ci.eclipse.org/gemoc</a:t>
            </a:r>
            <a:endParaRPr lang="fr-FR" dirty="0" smtClean="0"/>
          </a:p>
        </p:txBody>
      </p:sp>
      <p:cxnSp>
        <p:nvCxnSpPr>
          <p:cNvPr id="30" name="Connecteur en arc 29"/>
          <p:cNvCxnSpPr>
            <a:stCxn id="14" idx="4"/>
            <a:endCxn id="62" idx="1"/>
          </p:cNvCxnSpPr>
          <p:nvPr/>
        </p:nvCxnSpPr>
        <p:spPr>
          <a:xfrm>
            <a:off x="2617694" y="3870198"/>
            <a:ext cx="925912" cy="129835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Connecteur en arc 31"/>
          <p:cNvCxnSpPr>
            <a:stCxn id="14" idx="4"/>
            <a:endCxn id="61" idx="1"/>
          </p:cNvCxnSpPr>
          <p:nvPr/>
        </p:nvCxnSpPr>
        <p:spPr>
          <a:xfrm flipH="1">
            <a:off x="2336978" y="3870198"/>
            <a:ext cx="280716" cy="1289060"/>
          </a:xfrm>
          <a:prstGeom prst="curvedConnector4">
            <a:avLst>
              <a:gd name="adj1" fmla="val -81435"/>
              <a:gd name="adj2" fmla="val 61475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177806" y="4714052"/>
            <a:ext cx="1299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Pull </a:t>
            </a:r>
            <a:r>
              <a:rPr lang="fr-FR" dirty="0" err="1" smtClean="0"/>
              <a:t>request</a:t>
            </a:r>
            <a:endParaRPr lang="fr-FR" dirty="0"/>
          </a:p>
        </p:txBody>
      </p:sp>
      <p:sp>
        <p:nvSpPr>
          <p:cNvPr id="61" name="Cylindre 60"/>
          <p:cNvSpPr/>
          <p:nvPr/>
        </p:nvSpPr>
        <p:spPr>
          <a:xfrm>
            <a:off x="1749553" y="5159258"/>
            <a:ext cx="1174850" cy="745443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Dev </a:t>
            </a:r>
            <a:r>
              <a:rPr lang="fr-FR" dirty="0" err="1" smtClean="0"/>
              <a:t>branch</a:t>
            </a:r>
            <a:r>
              <a:rPr lang="fr-FR" dirty="0" smtClean="0"/>
              <a:t> 1</a:t>
            </a:r>
            <a:endParaRPr lang="fr-FR" dirty="0"/>
          </a:p>
        </p:txBody>
      </p:sp>
      <p:sp>
        <p:nvSpPr>
          <p:cNvPr id="62" name="Cylindre 61"/>
          <p:cNvSpPr/>
          <p:nvPr/>
        </p:nvSpPr>
        <p:spPr>
          <a:xfrm>
            <a:off x="2956181" y="5168549"/>
            <a:ext cx="1174850" cy="752555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Dev </a:t>
            </a:r>
            <a:r>
              <a:rPr lang="fr-FR" dirty="0" err="1" smtClean="0"/>
              <a:t>branch</a:t>
            </a:r>
            <a:r>
              <a:rPr lang="fr-FR" dirty="0" smtClean="0"/>
              <a:t> 2</a:t>
            </a:r>
            <a:endParaRPr lang="fr-FR" dirty="0"/>
          </a:p>
        </p:txBody>
      </p:sp>
      <p:sp>
        <p:nvSpPr>
          <p:cNvPr id="66" name="Forme libre 65"/>
          <p:cNvSpPr/>
          <p:nvPr/>
        </p:nvSpPr>
        <p:spPr>
          <a:xfrm>
            <a:off x="633606" y="4131733"/>
            <a:ext cx="780327" cy="1498600"/>
          </a:xfrm>
          <a:custGeom>
            <a:avLst/>
            <a:gdLst>
              <a:gd name="connsiteX0" fmla="*/ 780327 w 780327"/>
              <a:gd name="connsiteY0" fmla="*/ 1498600 h 1498600"/>
              <a:gd name="connsiteX1" fmla="*/ 1394 w 780327"/>
              <a:gd name="connsiteY1" fmla="*/ 855134 h 1498600"/>
              <a:gd name="connsiteX2" fmla="*/ 627927 w 780327"/>
              <a:gd name="connsiteY2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327" h="1498600">
                <a:moveTo>
                  <a:pt x="780327" y="1498600"/>
                </a:moveTo>
                <a:cubicBezTo>
                  <a:pt x="403560" y="1301750"/>
                  <a:pt x="26794" y="1104901"/>
                  <a:pt x="1394" y="855134"/>
                </a:cubicBezTo>
                <a:cubicBezTo>
                  <a:pt x="-24006" y="605367"/>
                  <a:pt x="301960" y="302683"/>
                  <a:pt x="627927" y="0"/>
                </a:cubicBezTo>
              </a:path>
            </a:pathLst>
          </a:cu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2" name="Image 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763" y="6023911"/>
            <a:ext cx="682792" cy="682792"/>
          </a:xfrm>
          <a:prstGeom prst="rect">
            <a:avLst/>
          </a:prstGeom>
        </p:spPr>
      </p:pic>
      <p:pic>
        <p:nvPicPr>
          <p:cNvPr id="80" name="Image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756" y="6023911"/>
            <a:ext cx="682792" cy="682792"/>
          </a:xfrm>
          <a:prstGeom prst="rect">
            <a:avLst/>
          </a:prstGeom>
        </p:spPr>
      </p:pic>
      <p:pic>
        <p:nvPicPr>
          <p:cNvPr id="81" name="Image 8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73" y="3301797"/>
            <a:ext cx="682792" cy="682792"/>
          </a:xfrm>
          <a:prstGeom prst="rect">
            <a:avLst/>
          </a:prstGeom>
        </p:spPr>
      </p:pic>
      <p:sp>
        <p:nvSpPr>
          <p:cNvPr id="86" name="ZoneTexte 85"/>
          <p:cNvSpPr txBox="1"/>
          <p:nvPr/>
        </p:nvSpPr>
        <p:spPr>
          <a:xfrm>
            <a:off x="2679633" y="4457821"/>
            <a:ext cx="833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branch</a:t>
            </a:r>
            <a:endParaRPr lang="fr-FR" dirty="0"/>
          </a:p>
        </p:txBody>
      </p:sp>
      <p:sp>
        <p:nvSpPr>
          <p:cNvPr id="88" name="Espace réservé du texte 87"/>
          <p:cNvSpPr>
            <a:spLocks noGrp="1"/>
          </p:cNvSpPr>
          <p:nvPr>
            <p:ph type="body" idx="4294967295"/>
          </p:nvPr>
        </p:nvSpPr>
        <p:spPr>
          <a:xfrm>
            <a:off x="6604921" y="1825625"/>
            <a:ext cx="4748879" cy="4351338"/>
          </a:xfrm>
        </p:spPr>
        <p:txBody>
          <a:bodyPr>
            <a:normAutofit fontScale="92500"/>
          </a:bodyPr>
          <a:lstStyle/>
          <a:p>
            <a:r>
              <a:rPr lang="fr-FR" dirty="0" err="1" smtClean="0"/>
              <a:t>Ensures</a:t>
            </a:r>
            <a:r>
              <a:rPr lang="fr-FR" dirty="0" smtClean="0"/>
              <a:t> </a:t>
            </a:r>
            <a:r>
              <a:rPr lang="fr-FR" dirty="0" err="1" smtClean="0"/>
              <a:t>peer</a:t>
            </a:r>
            <a:r>
              <a:rPr lang="fr-FR" dirty="0" smtClean="0"/>
              <a:t> </a:t>
            </a:r>
            <a:r>
              <a:rPr lang="fr-FR" dirty="0" err="1" smtClean="0"/>
              <a:t>review</a:t>
            </a:r>
            <a:endParaRPr lang="fr-FR" dirty="0" smtClean="0"/>
          </a:p>
          <a:p>
            <a:pPr lvl="1"/>
            <a:r>
              <a:rPr lang="fr-FR" dirty="0" err="1" smtClean="0"/>
              <a:t>Always</a:t>
            </a:r>
            <a:r>
              <a:rPr lang="fr-FR" dirty="0" smtClean="0"/>
              <a:t> use Pull </a:t>
            </a:r>
            <a:r>
              <a:rPr lang="fr-FR" dirty="0" err="1" smtClean="0"/>
              <a:t>Request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No commit </a:t>
            </a:r>
            <a:r>
              <a:rPr lang="fr-FR" dirty="0" err="1" smtClean="0"/>
              <a:t>directly</a:t>
            </a:r>
            <a:r>
              <a:rPr lang="fr-FR" dirty="0" smtClean="0"/>
              <a:t> in master </a:t>
            </a:r>
            <a:r>
              <a:rPr lang="fr-FR" dirty="0" err="1" smtClean="0"/>
              <a:t>branch</a:t>
            </a:r>
            <a:endParaRPr lang="fr-FR" dirty="0" smtClean="0"/>
          </a:p>
          <a:p>
            <a:r>
              <a:rPr lang="fr-FR" dirty="0" smtClean="0"/>
              <a:t>Do not </a:t>
            </a:r>
            <a:r>
              <a:rPr lang="fr-FR" dirty="0" err="1" smtClean="0"/>
              <a:t>accept</a:t>
            </a:r>
            <a:r>
              <a:rPr lang="fr-FR" dirty="0" smtClean="0"/>
              <a:t> Pull </a:t>
            </a:r>
            <a:r>
              <a:rPr lang="fr-FR" dirty="0" err="1"/>
              <a:t>R</a:t>
            </a:r>
            <a:r>
              <a:rPr lang="fr-FR" dirty="0" err="1" smtClean="0"/>
              <a:t>equest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introduces</a:t>
            </a:r>
            <a:r>
              <a:rPr lang="fr-FR" dirty="0" smtClean="0"/>
              <a:t> test </a:t>
            </a:r>
            <a:r>
              <a:rPr lang="fr-FR" dirty="0" err="1" smtClean="0"/>
              <a:t>regression</a:t>
            </a:r>
            <a:endParaRPr lang="fr-FR" dirty="0" smtClean="0"/>
          </a:p>
          <a:p>
            <a:pPr lvl="1"/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branch</a:t>
            </a:r>
            <a:r>
              <a:rPr lang="fr-FR" dirty="0" smtClean="0"/>
              <a:t> in </a:t>
            </a:r>
            <a:r>
              <a:rPr lang="fr-FR" dirty="0" err="1" smtClean="0"/>
              <a:t>gemoc-studio.git</a:t>
            </a:r>
            <a:r>
              <a:rPr lang="fr-FR" dirty="0" smtClean="0"/>
              <a:t> has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own</a:t>
            </a:r>
            <a:r>
              <a:rPr lang="fr-FR" dirty="0" smtClean="0"/>
              <a:t> job in Jenkins</a:t>
            </a:r>
          </a:p>
          <a:p>
            <a:pPr lvl="1"/>
            <a:r>
              <a:rPr lang="fr-FR" dirty="0" err="1" smtClean="0"/>
              <a:t>Make</a:t>
            </a:r>
            <a:r>
              <a:rPr lang="fr-FR" dirty="0" smtClean="0"/>
              <a:t> sure to </a:t>
            </a:r>
            <a:r>
              <a:rPr lang="fr-FR" dirty="0" err="1" smtClean="0"/>
              <a:t>verify</a:t>
            </a:r>
            <a:r>
              <a:rPr lang="fr-FR" dirty="0" smtClean="0"/>
              <a:t>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result</a:t>
            </a:r>
            <a:endParaRPr lang="fr-FR" dirty="0" smtClean="0"/>
          </a:p>
          <a:p>
            <a:pPr lvl="1"/>
            <a:r>
              <a:rPr lang="fr-FR" dirty="0" err="1" smtClean="0"/>
              <a:t>Ideally</a:t>
            </a:r>
            <a:r>
              <a:rPr lang="fr-FR" dirty="0" smtClean="0"/>
              <a:t>, must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reviewed</a:t>
            </a:r>
            <a:r>
              <a:rPr lang="fr-FR" dirty="0" smtClean="0"/>
              <a:t>/</a:t>
            </a:r>
            <a:r>
              <a:rPr lang="fr-FR" dirty="0" err="1" smtClean="0"/>
              <a:t>accepted</a:t>
            </a:r>
            <a:r>
              <a:rPr lang="fr-FR" dirty="0" smtClean="0"/>
              <a:t> by </a:t>
            </a:r>
            <a:r>
              <a:rPr lang="fr-FR" dirty="0" err="1" smtClean="0"/>
              <a:t>another</a:t>
            </a:r>
            <a:r>
              <a:rPr lang="fr-FR" dirty="0" smtClean="0"/>
              <a:t> </a:t>
            </a:r>
            <a:r>
              <a:rPr lang="fr-FR" dirty="0" err="1" smtClean="0"/>
              <a:t>commiter</a:t>
            </a:r>
            <a:endParaRPr lang="fr-FR" dirty="0" smtClean="0"/>
          </a:p>
          <a:p>
            <a:pPr lvl="1"/>
            <a:endParaRPr lang="fr-FR" dirty="0"/>
          </a:p>
        </p:txBody>
      </p:sp>
      <p:pic>
        <p:nvPicPr>
          <p:cNvPr id="90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904" y="1531611"/>
            <a:ext cx="350687" cy="35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1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4" y="4458977"/>
            <a:ext cx="350687" cy="350687"/>
          </a:xfrm>
          <a:prstGeom prst="rect">
            <a:avLst/>
          </a:prstGeom>
        </p:spPr>
      </p:pic>
      <p:pic>
        <p:nvPicPr>
          <p:cNvPr id="49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16" y="2651235"/>
            <a:ext cx="350687" cy="35068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Workflow for GEMOC Initiative </a:t>
            </a:r>
            <a:r>
              <a:rPr lang="fr-FR" sz="4000" dirty="0" err="1" smtClean="0"/>
              <a:t>contributers</a:t>
            </a:r>
            <a:r>
              <a:rPr lang="fr-FR" sz="4000" dirty="0" smtClean="0"/>
              <a:t> 1/2</a:t>
            </a:r>
            <a:endParaRPr lang="fr-FR" sz="40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904" y="1531611"/>
            <a:ext cx="350687" cy="350687"/>
          </a:xfrm>
        </p:spPr>
      </p:pic>
      <p:sp>
        <p:nvSpPr>
          <p:cNvPr id="6" name="AutoShape 4" descr="Résultat de recherche d'images pour &quot;github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942" y="2024944"/>
            <a:ext cx="310608" cy="310608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>
            <a:off x="4474110" y="1537972"/>
            <a:ext cx="17929" cy="5142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21653" y="1590296"/>
            <a:ext cx="2650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Official / </a:t>
            </a:r>
            <a:r>
              <a:rPr lang="fr-FR" dirty="0" err="1" smtClean="0"/>
              <a:t>hosted</a:t>
            </a:r>
            <a:r>
              <a:rPr lang="fr-FR" dirty="0" smtClean="0"/>
              <a:t> by Eclipse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5513162" y="1383943"/>
            <a:ext cx="65297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fork in GEMOC </a:t>
            </a:r>
            <a:r>
              <a:rPr lang="fr-FR" dirty="0" err="1" smtClean="0"/>
              <a:t>organization</a:t>
            </a:r>
            <a:r>
              <a:rPr lang="fr-FR" dirty="0" smtClean="0"/>
              <a:t> </a:t>
            </a:r>
            <a:r>
              <a:rPr lang="fr-FR" dirty="0" smtClean="0">
                <a:hlinkClick r:id="rId4"/>
              </a:rPr>
              <a:t>http://github.com/gemoc</a:t>
            </a:r>
            <a:endParaRPr lang="fr-FR" dirty="0" smtClean="0"/>
          </a:p>
          <a:p>
            <a:r>
              <a:rPr lang="fr-FR" dirty="0" err="1" smtClean="0"/>
              <a:t>Currently</a:t>
            </a:r>
            <a:r>
              <a:rPr lang="fr-FR" dirty="0" smtClean="0"/>
              <a:t>: </a:t>
            </a:r>
            <a:r>
              <a:rPr lang="fr-FR" dirty="0" err="1" smtClean="0"/>
              <a:t>gemoc</a:t>
            </a:r>
            <a:r>
              <a:rPr lang="fr-FR" dirty="0" smtClean="0"/>
              <a:t>-studio-</a:t>
            </a:r>
            <a:r>
              <a:rPr lang="fr-FR" dirty="0" err="1" smtClean="0"/>
              <a:t>eclipsefork</a:t>
            </a:r>
            <a:r>
              <a:rPr lang="fr-FR" dirty="0" smtClean="0"/>
              <a:t>, </a:t>
            </a:r>
            <a:r>
              <a:rPr lang="fr-FR" dirty="0" err="1" smtClean="0"/>
              <a:t>gemoc</a:t>
            </a:r>
            <a:r>
              <a:rPr lang="fr-FR" dirty="0" smtClean="0"/>
              <a:t>-studio-</a:t>
            </a:r>
            <a:r>
              <a:rPr lang="fr-FR" dirty="0" err="1" smtClean="0"/>
              <a:t>modeldebugging</a:t>
            </a:r>
            <a:r>
              <a:rPr lang="fr-FR" dirty="0" smtClean="0"/>
              <a:t>-</a:t>
            </a:r>
            <a:r>
              <a:rPr lang="fr-FR" dirty="0" err="1" smtClean="0"/>
              <a:t>eclipsefork</a:t>
            </a:r>
            <a:endParaRPr lang="fr-FR" dirty="0" smtClean="0"/>
          </a:p>
          <a:p>
            <a:r>
              <a:rPr lang="fr-FR" dirty="0" smtClean="0"/>
              <a:t>+ </a:t>
            </a:r>
            <a:r>
              <a:rPr lang="fr-FR" dirty="0" err="1" smtClean="0"/>
              <a:t>gemoc</a:t>
            </a:r>
            <a:r>
              <a:rPr lang="fr-FR" dirty="0" smtClean="0"/>
              <a:t>-studio-</a:t>
            </a:r>
            <a:r>
              <a:rPr lang="fr-FR" dirty="0" err="1" smtClean="0"/>
              <a:t>jenkins</a:t>
            </a:r>
            <a:r>
              <a:rPr lang="fr-FR" dirty="0" smtClean="0"/>
              <a:t> : </a:t>
            </a:r>
            <a:r>
              <a:rPr lang="fr-FR" dirty="0" err="1" smtClean="0"/>
              <a:t>repository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hosts the </a:t>
            </a:r>
            <a:r>
              <a:rPr lang="fr-FR" dirty="0" err="1" smtClean="0"/>
              <a:t>jenkinsfile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drives the </a:t>
            </a:r>
            <a:r>
              <a:rPr lang="fr-FR" dirty="0" err="1" smtClean="0"/>
              <a:t>organization</a:t>
            </a:r>
            <a:r>
              <a:rPr lang="fr-FR" dirty="0" smtClean="0"/>
              <a:t> CI</a:t>
            </a:r>
          </a:p>
          <a:p>
            <a:r>
              <a:rPr lang="fr-FR" dirty="0" smtClean="0"/>
              <a:t>+ </a:t>
            </a:r>
            <a:r>
              <a:rPr lang="fr-FR" dirty="0" err="1" smtClean="0"/>
              <a:t>optionnal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repositories</a:t>
            </a:r>
            <a:r>
              <a:rPr lang="fr-FR" dirty="0" smtClean="0"/>
              <a:t> for </a:t>
            </a:r>
            <a:r>
              <a:rPr lang="fr-FR" dirty="0" err="1" smtClean="0"/>
              <a:t>special</a:t>
            </a:r>
            <a:r>
              <a:rPr lang="fr-FR" dirty="0" smtClean="0"/>
              <a:t> </a:t>
            </a:r>
            <a:r>
              <a:rPr lang="fr-FR" dirty="0" err="1" smtClean="0"/>
              <a:t>needs</a:t>
            </a:r>
            <a:r>
              <a:rPr lang="fr-FR" dirty="0" smtClean="0"/>
              <a:t> or incubation </a:t>
            </a:r>
            <a:r>
              <a:rPr lang="fr-FR" dirty="0" err="1" smtClean="0"/>
              <a:t>purposes</a:t>
            </a:r>
            <a:r>
              <a:rPr lang="fr-FR" dirty="0" smtClean="0"/>
              <a:t> (</a:t>
            </a:r>
            <a:r>
              <a:rPr lang="fr-FR" dirty="0" err="1" smtClean="0"/>
              <a:t>such</a:t>
            </a:r>
            <a:r>
              <a:rPr lang="fr-FR" dirty="0" smtClean="0"/>
              <a:t> as </a:t>
            </a:r>
            <a:r>
              <a:rPr lang="fr-FR" dirty="0" err="1" smtClean="0"/>
              <a:t>concurrency</a:t>
            </a:r>
            <a:r>
              <a:rPr lang="fr-FR" dirty="0" smtClean="0"/>
              <a:t>, coordination)</a:t>
            </a:r>
            <a:endParaRPr lang="fr-FR" dirty="0"/>
          </a:p>
        </p:txBody>
      </p:sp>
      <p:sp>
        <p:nvSpPr>
          <p:cNvPr id="14" name="Cylindre 13"/>
          <p:cNvSpPr/>
          <p:nvPr/>
        </p:nvSpPr>
        <p:spPr>
          <a:xfrm>
            <a:off x="1291939" y="4083820"/>
            <a:ext cx="986117" cy="59167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Master</a:t>
            </a:r>
            <a:endParaRPr lang="fr-FR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51" y="2337122"/>
            <a:ext cx="682792" cy="68279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373585" y="1971399"/>
            <a:ext cx="4143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hlinkClick r:id="rId6"/>
              </a:rPr>
              <a:t>http://github.com/eclipse/gemoc-studio *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406108" y="2529109"/>
            <a:ext cx="275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hlinkClick r:id="rId7"/>
              </a:rPr>
              <a:t>http://ci.eclipse.org/gemoc</a:t>
            </a:r>
            <a:endParaRPr lang="fr-FR" dirty="0" smtClean="0"/>
          </a:p>
        </p:txBody>
      </p:sp>
      <p:sp>
        <p:nvSpPr>
          <p:cNvPr id="22" name="ZoneTexte 21"/>
          <p:cNvSpPr txBox="1"/>
          <p:nvPr/>
        </p:nvSpPr>
        <p:spPr>
          <a:xfrm>
            <a:off x="5458904" y="3385087"/>
            <a:ext cx="235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hlinkClick r:id="rId7"/>
              </a:rPr>
              <a:t>http://ci.inria.fr/gemoc</a:t>
            </a:r>
            <a:endParaRPr lang="fr-FR" dirty="0" smtClean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3749" y="1537972"/>
            <a:ext cx="317433" cy="317433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398" y="3135126"/>
            <a:ext cx="644766" cy="644766"/>
          </a:xfrm>
          <a:prstGeom prst="rect">
            <a:avLst/>
          </a:prstGeom>
        </p:spPr>
      </p:pic>
      <p:sp>
        <p:nvSpPr>
          <p:cNvPr id="25" name="Cylindre 24"/>
          <p:cNvSpPr/>
          <p:nvPr/>
        </p:nvSpPr>
        <p:spPr>
          <a:xfrm>
            <a:off x="5026083" y="4083820"/>
            <a:ext cx="986117" cy="59167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Master</a:t>
            </a:r>
            <a:endParaRPr lang="fr-FR" dirty="0"/>
          </a:p>
        </p:txBody>
      </p:sp>
      <p:sp>
        <p:nvSpPr>
          <p:cNvPr id="26" name="Flèche droite 25"/>
          <p:cNvSpPr/>
          <p:nvPr/>
        </p:nvSpPr>
        <p:spPr>
          <a:xfrm>
            <a:off x="3389554" y="4379655"/>
            <a:ext cx="1286493" cy="110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Cylindre 26"/>
          <p:cNvSpPr/>
          <p:nvPr/>
        </p:nvSpPr>
        <p:spPr>
          <a:xfrm>
            <a:off x="7700562" y="4693915"/>
            <a:ext cx="1225616" cy="78426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Dev </a:t>
            </a:r>
            <a:r>
              <a:rPr lang="fr-FR" dirty="0" err="1" smtClean="0"/>
              <a:t>branch</a:t>
            </a:r>
            <a:r>
              <a:rPr lang="fr-FR" dirty="0" smtClean="0"/>
              <a:t> 2</a:t>
            </a:r>
            <a:endParaRPr lang="fr-FR" dirty="0"/>
          </a:p>
        </p:txBody>
      </p:sp>
      <p:sp>
        <p:nvSpPr>
          <p:cNvPr id="28" name="Cylindre 27"/>
          <p:cNvSpPr/>
          <p:nvPr/>
        </p:nvSpPr>
        <p:spPr>
          <a:xfrm>
            <a:off x="6101637" y="4693914"/>
            <a:ext cx="1225616" cy="7842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Dev </a:t>
            </a:r>
            <a:r>
              <a:rPr lang="fr-FR" dirty="0" err="1" smtClean="0"/>
              <a:t>branch</a:t>
            </a:r>
            <a:r>
              <a:rPr lang="fr-FR" dirty="0" smtClean="0"/>
              <a:t> 1</a:t>
            </a:r>
            <a:endParaRPr lang="fr-FR" dirty="0"/>
          </a:p>
        </p:txBody>
      </p:sp>
      <p:cxnSp>
        <p:nvCxnSpPr>
          <p:cNvPr id="30" name="Connecteur en arc 29"/>
          <p:cNvCxnSpPr>
            <a:stCxn id="25" idx="4"/>
            <a:endCxn id="28" idx="1"/>
          </p:cNvCxnSpPr>
          <p:nvPr/>
        </p:nvCxnSpPr>
        <p:spPr>
          <a:xfrm>
            <a:off x="6012200" y="4379655"/>
            <a:ext cx="702245" cy="31426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en arc 31"/>
          <p:cNvCxnSpPr>
            <a:stCxn id="25" idx="4"/>
            <a:endCxn id="27" idx="1"/>
          </p:cNvCxnSpPr>
          <p:nvPr/>
        </p:nvCxnSpPr>
        <p:spPr>
          <a:xfrm>
            <a:off x="6012200" y="4379655"/>
            <a:ext cx="2301170" cy="31426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4186326" y="3522070"/>
            <a:ext cx="59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Fork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3767342" y="408382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Pull</a:t>
            </a:r>
            <a:endParaRPr lang="fr-FR" dirty="0"/>
          </a:p>
        </p:txBody>
      </p:sp>
      <p:sp>
        <p:nvSpPr>
          <p:cNvPr id="42" name="Flèche droite 41"/>
          <p:cNvSpPr/>
          <p:nvPr/>
        </p:nvSpPr>
        <p:spPr>
          <a:xfrm rot="11034974" flipV="1">
            <a:off x="3343481" y="5645736"/>
            <a:ext cx="1328749" cy="15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/>
          <p:cNvSpPr txBox="1"/>
          <p:nvPr/>
        </p:nvSpPr>
        <p:spPr>
          <a:xfrm>
            <a:off x="3440549" y="5240555"/>
            <a:ext cx="1299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Pull </a:t>
            </a:r>
            <a:r>
              <a:rPr lang="fr-FR" dirty="0" err="1" smtClean="0"/>
              <a:t>request</a:t>
            </a:r>
            <a:endParaRPr lang="fr-FR" dirty="0"/>
          </a:p>
        </p:txBody>
      </p:sp>
      <p:cxnSp>
        <p:nvCxnSpPr>
          <p:cNvPr id="44" name="Connecteur en arc 43"/>
          <p:cNvCxnSpPr>
            <a:stCxn id="28" idx="3"/>
            <a:endCxn id="42" idx="1"/>
          </p:cNvCxnSpPr>
          <p:nvPr/>
        </p:nvCxnSpPr>
        <p:spPr>
          <a:xfrm rot="5400000">
            <a:off x="5546801" y="4602061"/>
            <a:ext cx="291522" cy="204376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en arc 47"/>
          <p:cNvCxnSpPr>
            <a:stCxn id="27" idx="3"/>
            <a:endCxn id="42" idx="1"/>
          </p:cNvCxnSpPr>
          <p:nvPr/>
        </p:nvCxnSpPr>
        <p:spPr>
          <a:xfrm rot="5400000">
            <a:off x="6346264" y="3802599"/>
            <a:ext cx="291522" cy="364269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orme libre 65"/>
          <p:cNvSpPr/>
          <p:nvPr/>
        </p:nvSpPr>
        <p:spPr>
          <a:xfrm rot="19743075">
            <a:off x="1270600" y="4769194"/>
            <a:ext cx="829855" cy="1102928"/>
          </a:xfrm>
          <a:custGeom>
            <a:avLst/>
            <a:gdLst>
              <a:gd name="connsiteX0" fmla="*/ 780327 w 780327"/>
              <a:gd name="connsiteY0" fmla="*/ 1498600 h 1498600"/>
              <a:gd name="connsiteX1" fmla="*/ 1394 w 780327"/>
              <a:gd name="connsiteY1" fmla="*/ 855134 h 1498600"/>
              <a:gd name="connsiteX2" fmla="*/ 627927 w 780327"/>
              <a:gd name="connsiteY2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327" h="1498600">
                <a:moveTo>
                  <a:pt x="780327" y="1498600"/>
                </a:moveTo>
                <a:cubicBezTo>
                  <a:pt x="403560" y="1301750"/>
                  <a:pt x="26794" y="1104901"/>
                  <a:pt x="1394" y="855134"/>
                </a:cubicBezTo>
                <a:cubicBezTo>
                  <a:pt x="-24006" y="605367"/>
                  <a:pt x="301960" y="302683"/>
                  <a:pt x="627927" y="0"/>
                </a:cubicBezTo>
              </a:path>
            </a:pathLst>
          </a:cu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Étoile à 7 branches 70"/>
          <p:cNvSpPr/>
          <p:nvPr/>
        </p:nvSpPr>
        <p:spPr>
          <a:xfrm>
            <a:off x="2330962" y="5062922"/>
            <a:ext cx="405934" cy="355265"/>
          </a:xfrm>
          <a:prstGeom prst="star7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2" name="Image 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5" y="4124763"/>
            <a:ext cx="682792" cy="682792"/>
          </a:xfrm>
          <a:prstGeom prst="rect">
            <a:avLst/>
          </a:prstGeom>
        </p:spPr>
      </p:pic>
      <p:sp>
        <p:nvSpPr>
          <p:cNvPr id="73" name="ZoneTexte 72"/>
          <p:cNvSpPr txBox="1"/>
          <p:nvPr/>
        </p:nvSpPr>
        <p:spPr>
          <a:xfrm>
            <a:off x="1969711" y="4846375"/>
            <a:ext cx="1534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Check by Eclipse official </a:t>
            </a:r>
            <a:r>
              <a:rPr lang="fr-FR" dirty="0" err="1" smtClean="0"/>
              <a:t>commiters</a:t>
            </a:r>
            <a:endParaRPr lang="fr-FR" dirty="0"/>
          </a:p>
        </p:txBody>
      </p:sp>
      <p:pic>
        <p:nvPicPr>
          <p:cNvPr id="78" name="Image 7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079" y="5934433"/>
            <a:ext cx="682792" cy="682792"/>
          </a:xfrm>
          <a:prstGeom prst="rect">
            <a:avLst/>
          </a:prstGeom>
        </p:spPr>
      </p:pic>
      <p:pic>
        <p:nvPicPr>
          <p:cNvPr id="79" name="Image 7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885" y="5931529"/>
            <a:ext cx="682792" cy="682792"/>
          </a:xfrm>
          <a:prstGeom prst="rect">
            <a:avLst/>
          </a:prstGeom>
        </p:spPr>
      </p:pic>
      <p:sp>
        <p:nvSpPr>
          <p:cNvPr id="17" name="Espace réservé du texte 16"/>
          <p:cNvSpPr>
            <a:spLocks noGrp="1"/>
          </p:cNvSpPr>
          <p:nvPr>
            <p:ph type="body" idx="4294967295"/>
          </p:nvPr>
        </p:nvSpPr>
        <p:spPr>
          <a:xfrm>
            <a:off x="10379706" y="3282346"/>
            <a:ext cx="1710694" cy="3170705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cxnSp>
        <p:nvCxnSpPr>
          <p:cNvPr id="31" name="Connecteur droit 30"/>
          <p:cNvCxnSpPr/>
          <p:nvPr/>
        </p:nvCxnSpPr>
        <p:spPr>
          <a:xfrm flipH="1">
            <a:off x="6695277" y="5455076"/>
            <a:ext cx="98351" cy="406451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 flipH="1">
            <a:off x="8513367" y="5478184"/>
            <a:ext cx="98351" cy="406451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6" name="Connecteur droit 55"/>
          <p:cNvCxnSpPr>
            <a:stCxn id="14" idx="2"/>
            <a:endCxn id="72" idx="3"/>
          </p:cNvCxnSpPr>
          <p:nvPr/>
        </p:nvCxnSpPr>
        <p:spPr>
          <a:xfrm flipH="1">
            <a:off x="802127" y="4379655"/>
            <a:ext cx="489812" cy="86504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640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Workflow for GEMOC Initiative </a:t>
            </a:r>
            <a:r>
              <a:rPr lang="fr-FR" sz="4000" kern="1200" dirty="0" err="1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contributers</a:t>
            </a:r>
            <a:r>
              <a:rPr lang="fr-FR" sz="40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2/2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Add a branch for your dev in </a:t>
            </a:r>
            <a:r>
              <a:rPr lang="en-US" dirty="0" err="1" smtClean="0"/>
              <a:t>gemoc</a:t>
            </a:r>
            <a:r>
              <a:rPr lang="en-US" dirty="0" smtClean="0"/>
              <a:t>-studio-</a:t>
            </a:r>
            <a:r>
              <a:rPr lang="en-US" dirty="0" err="1" smtClean="0"/>
              <a:t>jenkins</a:t>
            </a:r>
            <a:r>
              <a:rPr lang="en-US" dirty="0" smtClean="0"/>
              <a:t> in order to get CI support</a:t>
            </a:r>
          </a:p>
          <a:p>
            <a:pPr lvl="1"/>
            <a:r>
              <a:rPr lang="en-US" dirty="0" smtClean="0"/>
              <a:t>All repo with the same branch name will be used simultaneously  </a:t>
            </a:r>
          </a:p>
          <a:p>
            <a:pPr lvl="1"/>
            <a:r>
              <a:rPr lang="en-US" dirty="0" smtClean="0"/>
              <a:t>Edit the </a:t>
            </a:r>
            <a:r>
              <a:rPr lang="en-US" dirty="0" err="1" smtClean="0"/>
              <a:t>jenkinsfile</a:t>
            </a:r>
            <a:r>
              <a:rPr lang="en-US" dirty="0" smtClean="0"/>
              <a:t> to use more repositories</a:t>
            </a:r>
          </a:p>
          <a:p>
            <a:r>
              <a:rPr lang="en-US" dirty="0" smtClean="0"/>
              <a:t>When creating the Pull Request</a:t>
            </a:r>
          </a:p>
          <a:p>
            <a:pPr lvl="1"/>
            <a:r>
              <a:rPr lang="en-US" dirty="0" smtClean="0"/>
              <a:t>Add a link to the CI job that successfully build your contribution (without test regression)</a:t>
            </a:r>
          </a:p>
          <a:p>
            <a:r>
              <a:rPr lang="en-US" dirty="0" smtClean="0"/>
              <a:t>Make sure to be up-to-date with the master, make sure to regularly synchronize the 2 masters (for each repositories)</a:t>
            </a:r>
          </a:p>
          <a:p>
            <a:r>
              <a:rPr lang="en-US" dirty="0" smtClean="0"/>
              <a:t>Have a look to </a:t>
            </a:r>
            <a:r>
              <a:rPr lang="en-US" dirty="0" smtClean="0">
                <a:hlinkClick r:id="rId2"/>
              </a:rPr>
              <a:t>https://github.com/eclipse/gemoc-studio/wiki/External-contributor-memo</a:t>
            </a:r>
            <a:r>
              <a:rPr lang="en-US" dirty="0" smtClean="0"/>
              <a:t> for useful commands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701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Espace réservé du conten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4" y="3811277"/>
            <a:ext cx="350687" cy="350687"/>
          </a:xfrm>
          <a:prstGeom prst="rect">
            <a:avLst/>
          </a:prstGeom>
        </p:spPr>
      </p:pic>
      <p:pic>
        <p:nvPicPr>
          <p:cNvPr id="49" name="Espace réservé du conten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16" y="2651235"/>
            <a:ext cx="350687" cy="35068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Workflow for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contributers</a:t>
            </a:r>
            <a:r>
              <a:rPr lang="fr-FR" dirty="0" smtClean="0"/>
              <a:t> 1/2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904" y="1531611"/>
            <a:ext cx="350687" cy="350687"/>
          </a:xfrm>
        </p:spPr>
      </p:pic>
      <p:sp>
        <p:nvSpPr>
          <p:cNvPr id="6" name="AutoShape 4" descr="Résultat de recherche d'images pour &quot;github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942" y="2024944"/>
            <a:ext cx="310608" cy="310608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>
            <a:off x="4474110" y="1537972"/>
            <a:ext cx="17929" cy="5142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21653" y="1590296"/>
            <a:ext cx="2650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Official / </a:t>
            </a:r>
            <a:r>
              <a:rPr lang="fr-FR" dirty="0" err="1" smtClean="0"/>
              <a:t>hosted</a:t>
            </a:r>
            <a:r>
              <a:rPr lang="fr-FR" dirty="0" smtClean="0"/>
              <a:t> by Eclipse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5513162" y="1383943"/>
            <a:ext cx="6529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fork in </a:t>
            </a:r>
            <a:r>
              <a:rPr lang="fr-FR" dirty="0" err="1" smtClean="0"/>
              <a:t>your</a:t>
            </a:r>
            <a:r>
              <a:rPr lang="fr-FR" dirty="0" smtClean="0"/>
              <a:t> home or </a:t>
            </a:r>
            <a:r>
              <a:rPr lang="fr-FR" dirty="0" err="1" smtClean="0"/>
              <a:t>organization</a:t>
            </a:r>
            <a:endParaRPr lang="fr-FR" dirty="0" smtClean="0"/>
          </a:p>
        </p:txBody>
      </p:sp>
      <p:sp>
        <p:nvSpPr>
          <p:cNvPr id="14" name="Cylindre 13"/>
          <p:cNvSpPr/>
          <p:nvPr/>
        </p:nvSpPr>
        <p:spPr>
          <a:xfrm>
            <a:off x="1291939" y="3436120"/>
            <a:ext cx="986117" cy="59167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Master</a:t>
            </a:r>
            <a:endParaRPr lang="fr-FR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51" y="2337122"/>
            <a:ext cx="682792" cy="68279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373585" y="1971399"/>
            <a:ext cx="4143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hlinkClick r:id="rId6"/>
              </a:rPr>
              <a:t>http://github.com/eclipse/gemoc-studio *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406108" y="2529109"/>
            <a:ext cx="275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hlinkClick r:id="rId7"/>
              </a:rPr>
              <a:t>http://ci.eclipse.org/gemoc</a:t>
            </a:r>
            <a:endParaRPr lang="fr-FR" dirty="0" smtClean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3749" y="1537972"/>
            <a:ext cx="317433" cy="317433"/>
          </a:xfrm>
          <a:prstGeom prst="rect">
            <a:avLst/>
          </a:prstGeom>
        </p:spPr>
      </p:pic>
      <p:sp>
        <p:nvSpPr>
          <p:cNvPr id="25" name="Cylindre 24"/>
          <p:cNvSpPr/>
          <p:nvPr/>
        </p:nvSpPr>
        <p:spPr>
          <a:xfrm>
            <a:off x="5026083" y="3436120"/>
            <a:ext cx="986117" cy="59167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Master</a:t>
            </a:r>
            <a:endParaRPr lang="fr-FR" dirty="0"/>
          </a:p>
        </p:txBody>
      </p:sp>
      <p:sp>
        <p:nvSpPr>
          <p:cNvPr id="26" name="Flèche droite 25"/>
          <p:cNvSpPr/>
          <p:nvPr/>
        </p:nvSpPr>
        <p:spPr>
          <a:xfrm>
            <a:off x="3389554" y="3731955"/>
            <a:ext cx="1286493" cy="110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Cylindre 27"/>
          <p:cNvSpPr/>
          <p:nvPr/>
        </p:nvSpPr>
        <p:spPr>
          <a:xfrm>
            <a:off x="6101637" y="4046214"/>
            <a:ext cx="1225616" cy="906629"/>
          </a:xfrm>
          <a:prstGeom prst="can">
            <a:avLst/>
          </a:prstGeom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Dev </a:t>
            </a:r>
            <a:r>
              <a:rPr lang="fr-FR" dirty="0" err="1" smtClean="0"/>
              <a:t>branch</a:t>
            </a:r>
            <a:r>
              <a:rPr lang="fr-FR" dirty="0" smtClean="0"/>
              <a:t> 1</a:t>
            </a:r>
            <a:endParaRPr lang="fr-FR" dirty="0"/>
          </a:p>
        </p:txBody>
      </p:sp>
      <p:cxnSp>
        <p:nvCxnSpPr>
          <p:cNvPr id="30" name="Connecteur en arc 29"/>
          <p:cNvCxnSpPr>
            <a:stCxn id="25" idx="4"/>
            <a:endCxn id="28" idx="1"/>
          </p:cNvCxnSpPr>
          <p:nvPr/>
        </p:nvCxnSpPr>
        <p:spPr>
          <a:xfrm>
            <a:off x="6012200" y="3731955"/>
            <a:ext cx="702245" cy="314260"/>
          </a:xfrm>
          <a:prstGeom prst="curvedConnector2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4186326" y="2874370"/>
            <a:ext cx="59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Fork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3767342" y="343612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Pull</a:t>
            </a:r>
            <a:endParaRPr lang="fr-FR" dirty="0"/>
          </a:p>
        </p:txBody>
      </p:sp>
      <p:sp>
        <p:nvSpPr>
          <p:cNvPr id="42" name="Flèche droite 41"/>
          <p:cNvSpPr/>
          <p:nvPr/>
        </p:nvSpPr>
        <p:spPr>
          <a:xfrm rot="11034974" flipV="1">
            <a:off x="3343481" y="4998036"/>
            <a:ext cx="1328749" cy="15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/>
          <p:cNvSpPr txBox="1"/>
          <p:nvPr/>
        </p:nvSpPr>
        <p:spPr>
          <a:xfrm>
            <a:off x="3440549" y="4592855"/>
            <a:ext cx="1299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Pull </a:t>
            </a:r>
            <a:r>
              <a:rPr lang="fr-FR" dirty="0" err="1" smtClean="0"/>
              <a:t>request</a:t>
            </a:r>
            <a:endParaRPr lang="fr-FR" dirty="0"/>
          </a:p>
        </p:txBody>
      </p:sp>
      <p:cxnSp>
        <p:nvCxnSpPr>
          <p:cNvPr id="44" name="Connecteur en arc 43"/>
          <p:cNvCxnSpPr>
            <a:stCxn id="28" idx="3"/>
            <a:endCxn id="42" idx="1"/>
          </p:cNvCxnSpPr>
          <p:nvPr/>
        </p:nvCxnSpPr>
        <p:spPr>
          <a:xfrm rot="5400000">
            <a:off x="5511735" y="3919295"/>
            <a:ext cx="361654" cy="2043766"/>
          </a:xfrm>
          <a:prstGeom prst="curvedConnector2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6" name="Forme libre 65"/>
          <p:cNvSpPr/>
          <p:nvPr/>
        </p:nvSpPr>
        <p:spPr>
          <a:xfrm rot="21226690">
            <a:off x="600688" y="4182792"/>
            <a:ext cx="829855" cy="1102928"/>
          </a:xfrm>
          <a:custGeom>
            <a:avLst/>
            <a:gdLst>
              <a:gd name="connsiteX0" fmla="*/ 780327 w 780327"/>
              <a:gd name="connsiteY0" fmla="*/ 1498600 h 1498600"/>
              <a:gd name="connsiteX1" fmla="*/ 1394 w 780327"/>
              <a:gd name="connsiteY1" fmla="*/ 855134 h 1498600"/>
              <a:gd name="connsiteX2" fmla="*/ 627927 w 780327"/>
              <a:gd name="connsiteY2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327" h="1498600">
                <a:moveTo>
                  <a:pt x="780327" y="1498600"/>
                </a:moveTo>
                <a:cubicBezTo>
                  <a:pt x="403560" y="1301750"/>
                  <a:pt x="26794" y="1104901"/>
                  <a:pt x="1394" y="855134"/>
                </a:cubicBezTo>
                <a:cubicBezTo>
                  <a:pt x="-24006" y="605367"/>
                  <a:pt x="301960" y="302683"/>
                  <a:pt x="627927" y="0"/>
                </a:cubicBezTo>
              </a:path>
            </a:pathLst>
          </a:cu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Étoile à 7 branches 70"/>
          <p:cNvSpPr/>
          <p:nvPr/>
        </p:nvSpPr>
        <p:spPr>
          <a:xfrm>
            <a:off x="2330962" y="4415222"/>
            <a:ext cx="405934" cy="355265"/>
          </a:xfrm>
          <a:prstGeom prst="star7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2" name="Image 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5" y="3477063"/>
            <a:ext cx="682792" cy="682792"/>
          </a:xfrm>
          <a:prstGeom prst="rect">
            <a:avLst/>
          </a:prstGeom>
        </p:spPr>
      </p:pic>
      <p:sp>
        <p:nvSpPr>
          <p:cNvPr id="73" name="ZoneTexte 72"/>
          <p:cNvSpPr txBox="1"/>
          <p:nvPr/>
        </p:nvSpPr>
        <p:spPr>
          <a:xfrm>
            <a:off x="1698298" y="4198675"/>
            <a:ext cx="2163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Check by Eclipse official </a:t>
            </a:r>
            <a:r>
              <a:rPr lang="fr-FR" dirty="0" err="1" smtClean="0"/>
              <a:t>commiters</a:t>
            </a:r>
            <a:endParaRPr lang="fr-FR" dirty="0" smtClean="0"/>
          </a:p>
          <a:p>
            <a:r>
              <a:rPr lang="fr-FR" dirty="0" err="1" smtClean="0"/>
              <a:t>Creation</a:t>
            </a:r>
            <a:r>
              <a:rPr lang="fr-FR" dirty="0" smtClean="0"/>
              <a:t> of </a:t>
            </a:r>
            <a:r>
              <a:rPr lang="fr-FR" dirty="0" err="1" smtClean="0"/>
              <a:t>verification</a:t>
            </a:r>
            <a:r>
              <a:rPr lang="fr-FR" dirty="0" smtClean="0"/>
              <a:t> branches</a:t>
            </a:r>
            <a:endParaRPr lang="fr-FR" dirty="0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idx="4294967295"/>
          </p:nvPr>
        </p:nvSpPr>
        <p:spPr>
          <a:xfrm>
            <a:off x="7796570" y="1971399"/>
            <a:ext cx="4246294" cy="4200801"/>
          </a:xfrm>
        </p:spPr>
        <p:txBody>
          <a:bodyPr>
            <a:normAutofit/>
          </a:bodyPr>
          <a:lstStyle/>
          <a:p>
            <a:r>
              <a:rPr lang="fr-FR" dirty="0" err="1" smtClean="0"/>
              <a:t>Each</a:t>
            </a:r>
            <a:r>
              <a:rPr lang="fr-FR" dirty="0" smtClean="0"/>
              <a:t> PR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examined</a:t>
            </a:r>
            <a:r>
              <a:rPr lang="fr-FR" dirty="0" smtClean="0"/>
              <a:t> and the CI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run</a:t>
            </a:r>
            <a:r>
              <a:rPr lang="fr-FR" dirty="0" smtClean="0"/>
              <a:t> the tests</a:t>
            </a:r>
          </a:p>
          <a:p>
            <a:r>
              <a:rPr lang="fr-FR" dirty="0" err="1" smtClean="0"/>
              <a:t>Optionnaly</a:t>
            </a:r>
            <a:r>
              <a:rPr lang="fr-FR" dirty="0" smtClean="0"/>
              <a:t> use branches </a:t>
            </a:r>
            <a:endParaRPr lang="fr-FR" dirty="0" smtClean="0"/>
          </a:p>
        </p:txBody>
      </p:sp>
      <p:cxnSp>
        <p:nvCxnSpPr>
          <p:cNvPr id="56" name="Connecteur droit 55"/>
          <p:cNvCxnSpPr>
            <a:stCxn id="14" idx="2"/>
            <a:endCxn id="72" idx="3"/>
          </p:cNvCxnSpPr>
          <p:nvPr/>
        </p:nvCxnSpPr>
        <p:spPr>
          <a:xfrm flipH="1">
            <a:off x="802127" y="3731955"/>
            <a:ext cx="489812" cy="86504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Connecteur en arc 39"/>
          <p:cNvCxnSpPr>
            <a:stCxn id="25" idx="3"/>
            <a:endCxn id="42" idx="1"/>
          </p:cNvCxnSpPr>
          <p:nvPr/>
        </p:nvCxnSpPr>
        <p:spPr>
          <a:xfrm rot="5400000">
            <a:off x="4547804" y="4150666"/>
            <a:ext cx="1094215" cy="84846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Espace réservé du conten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76" y="6431100"/>
            <a:ext cx="350687" cy="350687"/>
          </a:xfrm>
          <a:prstGeom prst="rect">
            <a:avLst/>
          </a:prstGeom>
        </p:spPr>
      </p:pic>
      <p:pic>
        <p:nvPicPr>
          <p:cNvPr id="57" name="Espace réservé du conten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51" y="6421809"/>
            <a:ext cx="350687" cy="350687"/>
          </a:xfrm>
          <a:prstGeom prst="rect">
            <a:avLst/>
          </a:prstGeom>
        </p:spPr>
      </p:pic>
      <p:sp>
        <p:nvSpPr>
          <p:cNvPr id="58" name="Cylindre 57"/>
          <p:cNvSpPr/>
          <p:nvPr/>
        </p:nvSpPr>
        <p:spPr>
          <a:xfrm>
            <a:off x="822297" y="5328023"/>
            <a:ext cx="1174850" cy="782443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  Check </a:t>
            </a:r>
            <a:r>
              <a:rPr lang="fr-FR" dirty="0" err="1" smtClean="0"/>
              <a:t>branch</a:t>
            </a:r>
            <a:r>
              <a:rPr lang="fr-FR" dirty="0" smtClean="0"/>
              <a:t> 1</a:t>
            </a:r>
            <a:endParaRPr lang="fr-FR" dirty="0"/>
          </a:p>
        </p:txBody>
      </p:sp>
      <p:sp>
        <p:nvSpPr>
          <p:cNvPr id="59" name="Cylindre 58"/>
          <p:cNvSpPr/>
          <p:nvPr/>
        </p:nvSpPr>
        <p:spPr>
          <a:xfrm>
            <a:off x="2028925" y="5344426"/>
            <a:ext cx="1174850" cy="76604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 Check </a:t>
            </a:r>
            <a:r>
              <a:rPr lang="fr-FR" dirty="0" err="1" smtClean="0"/>
              <a:t>branch</a:t>
            </a:r>
            <a:r>
              <a:rPr lang="fr-FR" dirty="0" smtClean="0"/>
              <a:t> 2</a:t>
            </a:r>
            <a:endParaRPr lang="fr-FR" dirty="0"/>
          </a:p>
        </p:txBody>
      </p:sp>
      <p:pic>
        <p:nvPicPr>
          <p:cNvPr id="60" name="Imag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07" y="6089704"/>
            <a:ext cx="682792" cy="682792"/>
          </a:xfrm>
          <a:prstGeom prst="rect">
            <a:avLst/>
          </a:prstGeom>
        </p:spPr>
      </p:pic>
      <p:pic>
        <p:nvPicPr>
          <p:cNvPr id="61" name="Image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500" y="6089704"/>
            <a:ext cx="682792" cy="68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Workflow for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contributers</a:t>
            </a:r>
            <a:r>
              <a:rPr lang="fr-FR" dirty="0" smtClean="0"/>
              <a:t> 2/2</a:t>
            </a:r>
            <a:endParaRPr lang="fr-FR" dirty="0"/>
          </a:p>
        </p:txBody>
      </p:sp>
      <p:sp>
        <p:nvSpPr>
          <p:cNvPr id="6" name="AutoShape 4" descr="Résultat de recherche d'images pour &quot;github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sure to be up-to-date with the master, make sure to regularly synchronize the </a:t>
            </a:r>
            <a:r>
              <a:rPr lang="en-US" dirty="0" smtClean="0"/>
              <a:t>masters </a:t>
            </a:r>
            <a:r>
              <a:rPr lang="en-US" dirty="0"/>
              <a:t>(for each repositories)</a:t>
            </a:r>
            <a:endParaRPr lang="fr-FR" dirty="0"/>
          </a:p>
          <a:p>
            <a:r>
              <a:rPr lang="en-US" dirty="0"/>
              <a:t>Have a look to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github.com/eclipse/gemoc-studio/wiki/External-contributor-memo</a:t>
            </a:r>
            <a:r>
              <a:rPr lang="en-US" dirty="0" smtClean="0"/>
              <a:t>  </a:t>
            </a:r>
            <a:r>
              <a:rPr lang="en-US" dirty="0"/>
              <a:t>for useful </a:t>
            </a:r>
            <a:r>
              <a:rPr lang="en-US" dirty="0" smtClean="0"/>
              <a:t>commands </a:t>
            </a:r>
            <a:endParaRPr lang="fr-FR" dirty="0" smtClean="0">
              <a:effectLst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93931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358</Words>
  <Application>Microsoft Office PowerPoint</Application>
  <PresentationFormat>Grand écran</PresentationFormat>
  <Paragraphs>65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Workflow for contributions</vt:lpstr>
      <vt:lpstr>Workflow for Eclipse offical commiter's contributions</vt:lpstr>
      <vt:lpstr>Workflow for GEMOC Initiative contributers 1/2</vt:lpstr>
      <vt:lpstr>Workflow for GEMOC Initiative contributers 2/2</vt:lpstr>
      <vt:lpstr>Workflow for other contributers 1/2</vt:lpstr>
      <vt:lpstr>Workflow for other contributers 2/2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chercheur</dc:creator>
  <cp:lastModifiedBy>chercheur</cp:lastModifiedBy>
  <cp:revision>18</cp:revision>
  <dcterms:created xsi:type="dcterms:W3CDTF">2018-03-05T10:18:06Z</dcterms:created>
  <dcterms:modified xsi:type="dcterms:W3CDTF">2018-03-06T09:28:33Z</dcterms:modified>
</cp:coreProperties>
</file>